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73" r:id="rId3"/>
    <p:sldId id="274" r:id="rId4"/>
    <p:sldId id="272" r:id="rId5"/>
    <p:sldId id="264" r:id="rId6"/>
    <p:sldId id="268" r:id="rId7"/>
    <p:sldId id="265" r:id="rId8"/>
    <p:sldId id="281" r:id="rId9"/>
    <p:sldId id="269" r:id="rId10"/>
    <p:sldId id="282" r:id="rId11"/>
    <p:sldId id="267" r:id="rId12"/>
    <p:sldId id="266" r:id="rId13"/>
    <p:sldId id="286" r:id="rId14"/>
    <p:sldId id="284" r:id="rId15"/>
    <p:sldId id="275" r:id="rId16"/>
    <p:sldId id="276" r:id="rId17"/>
    <p:sldId id="278" r:id="rId18"/>
    <p:sldId id="28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58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815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98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961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72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58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25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92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45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765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82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54891-948C-48A1-8533-AAA7303D67F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7065A-8B4B-4453-A440-732D33F1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41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51C7A2-40A4-4D3C-AF7D-4C94C9FF3C63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10FB8A-CCB3-40FE-923A-B1B7A5F46A40}"/>
              </a:ext>
            </a:extLst>
          </p:cNvPr>
          <p:cNvSpPr txBox="1"/>
          <p:nvPr/>
        </p:nvSpPr>
        <p:spPr>
          <a:xfrm>
            <a:off x="1370301" y="3429000"/>
            <a:ext cx="6342831" cy="461665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Upload the model in (</a:t>
            </a:r>
            <a:r>
              <a:rPr lang="en-US" sz="2400" b="1" dirty="0" err="1">
                <a:solidFill>
                  <a:schemeClr val="accent6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pkl.format</a:t>
            </a: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3A926D-88A3-4598-8C3E-5F188E6C6640}"/>
              </a:ext>
            </a:extLst>
          </p:cNvPr>
          <p:cNvSpPr txBox="1"/>
          <p:nvPr/>
        </p:nvSpPr>
        <p:spPr>
          <a:xfrm>
            <a:off x="1370301" y="4128449"/>
            <a:ext cx="6342831" cy="461665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Enter the train data (csv/excel)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E960C9-DD48-47D1-8DEF-234E20C10835}"/>
              </a:ext>
            </a:extLst>
          </p:cNvPr>
          <p:cNvSpPr txBox="1"/>
          <p:nvPr/>
        </p:nvSpPr>
        <p:spPr>
          <a:xfrm>
            <a:off x="1370302" y="4820918"/>
            <a:ext cx="6342830" cy="461665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Enter the test data (csv/excel)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1621CB-192C-4B09-88DC-8520C8BEAFE1}"/>
              </a:ext>
            </a:extLst>
          </p:cNvPr>
          <p:cNvSpPr txBox="1"/>
          <p:nvPr/>
        </p:nvSpPr>
        <p:spPr>
          <a:xfrm>
            <a:off x="8004782" y="3429000"/>
            <a:ext cx="2485418" cy="46166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Browse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E5540C-C757-4C96-B50B-CCA58BFCB705}"/>
              </a:ext>
            </a:extLst>
          </p:cNvPr>
          <p:cNvSpPr txBox="1"/>
          <p:nvPr/>
        </p:nvSpPr>
        <p:spPr>
          <a:xfrm>
            <a:off x="8004782" y="4128449"/>
            <a:ext cx="2485418" cy="46166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Browse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899C4D-A332-4B98-9EA6-34A49E5F4130}"/>
              </a:ext>
            </a:extLst>
          </p:cNvPr>
          <p:cNvSpPr txBox="1"/>
          <p:nvPr/>
        </p:nvSpPr>
        <p:spPr>
          <a:xfrm>
            <a:off x="8004782" y="4808450"/>
            <a:ext cx="2485418" cy="46166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Browse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3388DC-C263-40F5-A079-B4F158584311}"/>
              </a:ext>
            </a:extLst>
          </p:cNvPr>
          <p:cNvSpPr txBox="1"/>
          <p:nvPr/>
        </p:nvSpPr>
        <p:spPr>
          <a:xfrm>
            <a:off x="1794933" y="1020542"/>
            <a:ext cx="88404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Welcome to AIX Tool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BA1065-7A04-4603-B888-E9191437B218}"/>
              </a:ext>
            </a:extLst>
          </p:cNvPr>
          <p:cNvSpPr txBox="1"/>
          <p:nvPr/>
        </p:nvSpPr>
        <p:spPr>
          <a:xfrm>
            <a:off x="680311" y="2577445"/>
            <a:ext cx="8840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Please provide/load the below inputs</a:t>
            </a:r>
          </a:p>
        </p:txBody>
      </p:sp>
    </p:spTree>
    <p:extLst>
      <p:ext uri="{BB962C8B-B14F-4D97-AF65-F5344CB8AC3E}">
        <p14:creationId xmlns:p14="http://schemas.microsoft.com/office/powerpoint/2010/main" val="2764952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89447A-D5F5-44E9-A574-821602C2E364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3705E4B0-8FBD-4D77-9D68-A7C9E9F84FC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E6D4773-C546-4BF6-A4A7-3AE8003AB9BC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9B4C31-EFC2-46C7-A956-09A68D2496E1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0B09BD4-575F-439B-996E-8A0806576BFF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EEAC-10B5-480B-879D-3181D05AA629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31ECEC-CAD6-4413-9759-1025267CD43B}"/>
              </a:ext>
            </a:extLst>
          </p:cNvPr>
          <p:cNvSpPr txBox="1"/>
          <p:nvPr/>
        </p:nvSpPr>
        <p:spPr>
          <a:xfrm>
            <a:off x="674920" y="2840443"/>
            <a:ext cx="1785252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Interactions 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04986C-C26D-41E9-A952-68C5325439D0}"/>
              </a:ext>
            </a:extLst>
          </p:cNvPr>
          <p:cNvSpPr txBox="1"/>
          <p:nvPr/>
        </p:nvSpPr>
        <p:spPr>
          <a:xfrm>
            <a:off x="2624188" y="2852056"/>
            <a:ext cx="178525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Interactions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off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397558-DD9B-41B0-AD87-2FE5CD07A37D}"/>
              </a:ext>
            </a:extLst>
          </p:cNvPr>
          <p:cNvSpPr txBox="1"/>
          <p:nvPr/>
        </p:nvSpPr>
        <p:spPr>
          <a:xfrm>
            <a:off x="4966635" y="2852056"/>
            <a:ext cx="2665480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Select Feature dropdown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B09B75-1B83-4BBA-B379-3C3F5B21DB20}"/>
              </a:ext>
            </a:extLst>
          </p:cNvPr>
          <p:cNvSpPr txBox="1"/>
          <p:nvPr/>
        </p:nvSpPr>
        <p:spPr>
          <a:xfrm>
            <a:off x="7924610" y="2840410"/>
            <a:ext cx="2665481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Select Interaction Feature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C05E21-C18D-4685-828E-988037F7C8BE}"/>
              </a:ext>
            </a:extLst>
          </p:cNvPr>
          <p:cNvSpPr txBox="1"/>
          <p:nvPr/>
        </p:nvSpPr>
        <p:spPr>
          <a:xfrm>
            <a:off x="4961654" y="3224162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Credit_Amount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76399E-DA59-4D6F-8DA3-C4F09F55E3B9}"/>
              </a:ext>
            </a:extLst>
          </p:cNvPr>
          <p:cNvSpPr txBox="1"/>
          <p:nvPr/>
        </p:nvSpPr>
        <p:spPr>
          <a:xfrm>
            <a:off x="4961654" y="3603551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Duration_of_Credit_Mnth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E248FF-46EF-4A21-BAB9-71F0F0F8075A}"/>
              </a:ext>
            </a:extLst>
          </p:cNvPr>
          <p:cNvSpPr txBox="1"/>
          <p:nvPr/>
        </p:nvSpPr>
        <p:spPr>
          <a:xfrm>
            <a:off x="4961654" y="3983341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Age_in_years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EC77E8-3BD5-4089-A041-AEC2D3878C40}"/>
              </a:ext>
            </a:extLst>
          </p:cNvPr>
          <p:cNvSpPr txBox="1"/>
          <p:nvPr/>
        </p:nvSpPr>
        <p:spPr>
          <a:xfrm>
            <a:off x="4961654" y="4363131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Marital_Status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A5D82B-B621-46D3-B00B-C671973DCE8C}"/>
              </a:ext>
            </a:extLst>
          </p:cNvPr>
          <p:cNvSpPr txBox="1"/>
          <p:nvPr/>
        </p:nvSpPr>
        <p:spPr>
          <a:xfrm>
            <a:off x="7924610" y="3224162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Credit_Amount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3EB80B-156C-47D6-80BE-5D97E27C63F0}"/>
              </a:ext>
            </a:extLst>
          </p:cNvPr>
          <p:cNvSpPr txBox="1"/>
          <p:nvPr/>
        </p:nvSpPr>
        <p:spPr>
          <a:xfrm>
            <a:off x="7924610" y="3603551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Duration_of_Credit_Mnth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9D9AF0-2550-408B-9FBD-8555DAD4F1A3}"/>
              </a:ext>
            </a:extLst>
          </p:cNvPr>
          <p:cNvSpPr txBox="1"/>
          <p:nvPr/>
        </p:nvSpPr>
        <p:spPr>
          <a:xfrm>
            <a:off x="7924610" y="3983341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Age_in_years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397AD2-163E-42EC-BB58-309183EAF62A}"/>
              </a:ext>
            </a:extLst>
          </p:cNvPr>
          <p:cNvSpPr txBox="1"/>
          <p:nvPr/>
        </p:nvSpPr>
        <p:spPr>
          <a:xfrm>
            <a:off x="7924610" y="4363131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Marital_Status</a:t>
            </a:r>
          </a:p>
        </p:txBody>
      </p:sp>
    </p:spTree>
    <p:extLst>
      <p:ext uri="{BB962C8B-B14F-4D97-AF65-F5344CB8AC3E}">
        <p14:creationId xmlns:p14="http://schemas.microsoft.com/office/powerpoint/2010/main" val="3575663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89447A-D5F5-44E9-A574-821602C2E364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3705E4B0-8FBD-4D77-9D68-A7C9E9F84FC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E6D4773-C546-4BF6-A4A7-3AE8003AB9BC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9B4C31-EFC2-46C7-A956-09A68D2496E1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0B09BD4-575F-439B-996E-8A0806576BFF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EEAC-10B5-480B-879D-3181D05AA629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31ECEC-CAD6-4413-9759-1025267CD43B}"/>
              </a:ext>
            </a:extLst>
          </p:cNvPr>
          <p:cNvSpPr txBox="1"/>
          <p:nvPr/>
        </p:nvSpPr>
        <p:spPr>
          <a:xfrm>
            <a:off x="674920" y="2840443"/>
            <a:ext cx="1785252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Interactions 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04986C-C26D-41E9-A952-68C5325439D0}"/>
              </a:ext>
            </a:extLst>
          </p:cNvPr>
          <p:cNvSpPr txBox="1"/>
          <p:nvPr/>
        </p:nvSpPr>
        <p:spPr>
          <a:xfrm>
            <a:off x="2624188" y="2852056"/>
            <a:ext cx="178525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Interactions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off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397558-DD9B-41B0-AD87-2FE5CD07A37D}"/>
              </a:ext>
            </a:extLst>
          </p:cNvPr>
          <p:cNvSpPr txBox="1"/>
          <p:nvPr/>
        </p:nvSpPr>
        <p:spPr>
          <a:xfrm>
            <a:off x="4966635" y="2852056"/>
            <a:ext cx="2665480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Credit_Amount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B09B75-1B83-4BBA-B379-3C3F5B21DB20}"/>
              </a:ext>
            </a:extLst>
          </p:cNvPr>
          <p:cNvSpPr txBox="1"/>
          <p:nvPr/>
        </p:nvSpPr>
        <p:spPr>
          <a:xfrm>
            <a:off x="7924610" y="2840410"/>
            <a:ext cx="2665481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Duration_of_Credit_Mnth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DFD357-B18A-49D0-BBC6-23E0D0D406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31" t="41587" r="44643" b="20477"/>
          <a:stretch/>
        </p:blipFill>
        <p:spPr>
          <a:xfrm>
            <a:off x="674920" y="3430359"/>
            <a:ext cx="3989971" cy="26016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F4AB0D-5FCC-4984-8207-C4C8B91EE4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631" t="29841" r="47143" b="34127"/>
          <a:stretch/>
        </p:blipFill>
        <p:spPr>
          <a:xfrm>
            <a:off x="6096000" y="3450678"/>
            <a:ext cx="3979090" cy="260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06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89447A-D5F5-44E9-A574-821602C2E364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3705E4B0-8FBD-4D77-9D68-A7C9E9F84FC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E6D4773-C546-4BF6-A4A7-3AE8003AB9BC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9B4C31-EFC2-46C7-A956-09A68D2496E1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0B09BD4-575F-439B-996E-8A0806576BFF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EEAC-10B5-480B-879D-3181D05AA629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9D75DD-950B-4D1F-8549-45634C2341AE}"/>
              </a:ext>
            </a:extLst>
          </p:cNvPr>
          <p:cNvSpPr txBox="1"/>
          <p:nvPr/>
        </p:nvSpPr>
        <p:spPr>
          <a:xfrm>
            <a:off x="3321657" y="4950191"/>
            <a:ext cx="5416605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Select a data point to check explanation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8DAE60-0AB7-499F-A360-BFC9231928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67" t="38074" r="5764" b="41481"/>
          <a:stretch/>
        </p:blipFill>
        <p:spPr>
          <a:xfrm>
            <a:off x="622300" y="3447813"/>
            <a:ext cx="10981267" cy="140208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2195A4A-1915-47B1-AC71-630FE7D93265}"/>
              </a:ext>
            </a:extLst>
          </p:cNvPr>
          <p:cNvSpPr txBox="1"/>
          <p:nvPr/>
        </p:nvSpPr>
        <p:spPr>
          <a:xfrm>
            <a:off x="1393128" y="2785050"/>
            <a:ext cx="1854201" cy="307777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Workclass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1BB931-8C76-4E34-8C9D-C3874FCE37AB}"/>
              </a:ext>
            </a:extLst>
          </p:cNvPr>
          <p:cNvSpPr txBox="1"/>
          <p:nvPr/>
        </p:nvSpPr>
        <p:spPr>
          <a:xfrm>
            <a:off x="3429000" y="2785050"/>
            <a:ext cx="2601928" cy="307777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marital_status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1F08F5-9353-481E-9E99-4B28B9B8814A}"/>
              </a:ext>
            </a:extLst>
          </p:cNvPr>
          <p:cNvSpPr txBox="1"/>
          <p:nvPr/>
        </p:nvSpPr>
        <p:spPr>
          <a:xfrm>
            <a:off x="6173896" y="2785050"/>
            <a:ext cx="2131902" cy="307777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Gender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C087CB0-9087-4BC9-9204-BAA3C68255AF}"/>
              </a:ext>
            </a:extLst>
          </p:cNvPr>
          <p:cNvSpPr txBox="1"/>
          <p:nvPr/>
        </p:nvSpPr>
        <p:spPr>
          <a:xfrm>
            <a:off x="8448766" y="2785049"/>
            <a:ext cx="2804159" cy="307777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Native-country </a:t>
            </a:r>
          </a:p>
        </p:txBody>
      </p:sp>
    </p:spTree>
    <p:extLst>
      <p:ext uri="{BB962C8B-B14F-4D97-AF65-F5344CB8AC3E}">
        <p14:creationId xmlns:p14="http://schemas.microsoft.com/office/powerpoint/2010/main" val="1047422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89447A-D5F5-44E9-A574-821602C2E364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3705E4B0-8FBD-4D77-9D68-A7C9E9F84FC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E6D4773-C546-4BF6-A4A7-3AE8003AB9BC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9B4C31-EFC2-46C7-A956-09A68D2496E1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0B09BD4-575F-439B-996E-8A0806576BFF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EEAC-10B5-480B-879D-3181D05AA629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25DCDA-56D2-4B59-8312-91977D8F1F27}"/>
              </a:ext>
            </a:extLst>
          </p:cNvPr>
          <p:cNvSpPr txBox="1"/>
          <p:nvPr/>
        </p:nvSpPr>
        <p:spPr>
          <a:xfrm>
            <a:off x="1393128" y="2776583"/>
            <a:ext cx="1854201" cy="30777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Workclass = Private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7E27AD-4423-4D8D-9C7B-A8DBD47B5516}"/>
              </a:ext>
            </a:extLst>
          </p:cNvPr>
          <p:cNvSpPr txBox="1"/>
          <p:nvPr/>
        </p:nvSpPr>
        <p:spPr>
          <a:xfrm>
            <a:off x="3429000" y="2776583"/>
            <a:ext cx="2601928" cy="30777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chemeClr val="bg1"/>
                </a:solidFill>
              </a:rPr>
              <a:t>marital_status</a:t>
            </a:r>
            <a:r>
              <a:rPr lang="en-US" sz="1400" b="1" dirty="0">
                <a:solidFill>
                  <a:schemeClr val="bg1"/>
                </a:solidFill>
              </a:rPr>
              <a:t> = Never-married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E65608-3EAD-4BD0-8829-DB90A0573C77}"/>
              </a:ext>
            </a:extLst>
          </p:cNvPr>
          <p:cNvSpPr txBox="1"/>
          <p:nvPr/>
        </p:nvSpPr>
        <p:spPr>
          <a:xfrm>
            <a:off x="6173896" y="2776583"/>
            <a:ext cx="2131902" cy="30777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Gender = Female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522F40-5481-4306-A1FB-117FC6F568D0}"/>
              </a:ext>
            </a:extLst>
          </p:cNvPr>
          <p:cNvSpPr txBox="1"/>
          <p:nvPr/>
        </p:nvSpPr>
        <p:spPr>
          <a:xfrm>
            <a:off x="8448766" y="2776582"/>
            <a:ext cx="2804159" cy="30777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Native-country = United-States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9D75DD-950B-4D1F-8549-45634C2341AE}"/>
              </a:ext>
            </a:extLst>
          </p:cNvPr>
          <p:cNvSpPr txBox="1"/>
          <p:nvPr/>
        </p:nvSpPr>
        <p:spPr>
          <a:xfrm>
            <a:off x="3321657" y="4947047"/>
            <a:ext cx="5416605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Select a data point to check explanation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CE67DFC-04F2-43A4-8E0B-3AE085C7EC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2" t="37778" r="6438" b="41777"/>
          <a:stretch/>
        </p:blipFill>
        <p:spPr>
          <a:xfrm>
            <a:off x="628649" y="3434135"/>
            <a:ext cx="10953751" cy="140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873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89447A-D5F5-44E9-A574-821602C2E364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3705E4B0-8FBD-4D77-9D68-A7C9E9F84FC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E6D4773-C546-4BF6-A4A7-3AE8003AB9BC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9B4C31-EFC2-46C7-A956-09A68D2496E1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0B09BD4-575F-439B-996E-8A0806576BFF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EEAC-10B5-480B-879D-3181D05AA629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25DCDA-56D2-4B59-8312-91977D8F1F27}"/>
              </a:ext>
            </a:extLst>
          </p:cNvPr>
          <p:cNvSpPr txBox="1"/>
          <p:nvPr/>
        </p:nvSpPr>
        <p:spPr>
          <a:xfrm>
            <a:off x="1393128" y="2776583"/>
            <a:ext cx="1854201" cy="30777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Workclass = Private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7E27AD-4423-4D8D-9C7B-A8DBD47B5516}"/>
              </a:ext>
            </a:extLst>
          </p:cNvPr>
          <p:cNvSpPr txBox="1"/>
          <p:nvPr/>
        </p:nvSpPr>
        <p:spPr>
          <a:xfrm>
            <a:off x="3429000" y="2776583"/>
            <a:ext cx="2601928" cy="30777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chemeClr val="bg1"/>
                </a:solidFill>
              </a:rPr>
              <a:t>marital_status</a:t>
            </a:r>
            <a:r>
              <a:rPr lang="en-US" sz="1400" b="1" dirty="0">
                <a:solidFill>
                  <a:schemeClr val="bg1"/>
                </a:solidFill>
              </a:rPr>
              <a:t> = Never-married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E65608-3EAD-4BD0-8829-DB90A0573C77}"/>
              </a:ext>
            </a:extLst>
          </p:cNvPr>
          <p:cNvSpPr txBox="1"/>
          <p:nvPr/>
        </p:nvSpPr>
        <p:spPr>
          <a:xfrm>
            <a:off x="6173896" y="2776583"/>
            <a:ext cx="2131902" cy="30777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Gender = Female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522F40-5481-4306-A1FB-117FC6F568D0}"/>
              </a:ext>
            </a:extLst>
          </p:cNvPr>
          <p:cNvSpPr txBox="1"/>
          <p:nvPr/>
        </p:nvSpPr>
        <p:spPr>
          <a:xfrm>
            <a:off x="8448766" y="2776582"/>
            <a:ext cx="2804159" cy="30777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Native-country = United-States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9D75DD-950B-4D1F-8549-45634C2341AE}"/>
              </a:ext>
            </a:extLst>
          </p:cNvPr>
          <p:cNvSpPr txBox="1"/>
          <p:nvPr/>
        </p:nvSpPr>
        <p:spPr>
          <a:xfrm>
            <a:off x="3321657" y="4947047"/>
            <a:ext cx="5416605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Select a data point to check explanation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18B93CA-994A-4D29-A3AE-6FAFBA0A9C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86"/>
          <a:stretch/>
        </p:blipFill>
        <p:spPr bwMode="auto">
          <a:xfrm>
            <a:off x="628649" y="3449262"/>
            <a:ext cx="10953750" cy="138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981B9F22-756F-4A3C-96F1-80631F26DF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 t="367" r="1889" b="29084"/>
          <a:stretch/>
        </p:blipFill>
        <p:spPr bwMode="auto">
          <a:xfrm>
            <a:off x="3012439" y="5432554"/>
            <a:ext cx="6035040" cy="80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136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D2DB58-0B52-4341-ABA9-EC99280EF8BF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9C11A5-926B-4D3A-8107-7F37EE824138}"/>
              </a:ext>
            </a:extLst>
          </p:cNvPr>
          <p:cNvSpPr txBox="1"/>
          <p:nvPr/>
        </p:nvSpPr>
        <p:spPr>
          <a:xfrm>
            <a:off x="2405743" y="1054408"/>
            <a:ext cx="731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AIX Tool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085EC6-0AA3-454D-96BC-0C8DBD973402}"/>
              </a:ext>
            </a:extLst>
          </p:cNvPr>
          <p:cNvSpPr txBox="1"/>
          <p:nvPr/>
        </p:nvSpPr>
        <p:spPr>
          <a:xfrm>
            <a:off x="2547258" y="3341917"/>
            <a:ext cx="7075714" cy="1107996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6">
                    <a:lumMod val="50000"/>
                  </a:schemeClr>
                </a:solidFill>
              </a:rPr>
              <a:t>Model Explainer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60D57A-7305-44D0-A55E-75A14E460760}"/>
              </a:ext>
            </a:extLst>
          </p:cNvPr>
          <p:cNvSpPr txBox="1"/>
          <p:nvPr/>
        </p:nvSpPr>
        <p:spPr>
          <a:xfrm>
            <a:off x="2547258" y="4925426"/>
            <a:ext cx="7075714" cy="110799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Fairness Estimator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D96D49-65BB-4E4D-9BA4-69CD71EB59C4}"/>
              </a:ext>
            </a:extLst>
          </p:cNvPr>
          <p:cNvSpPr txBox="1"/>
          <p:nvPr/>
        </p:nvSpPr>
        <p:spPr>
          <a:xfrm>
            <a:off x="4789713" y="2503996"/>
            <a:ext cx="3918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Select a module</a:t>
            </a:r>
          </a:p>
        </p:txBody>
      </p:sp>
    </p:spTree>
    <p:extLst>
      <p:ext uri="{BB962C8B-B14F-4D97-AF65-F5344CB8AC3E}">
        <p14:creationId xmlns:p14="http://schemas.microsoft.com/office/powerpoint/2010/main" val="2216839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13221E-0D99-4B64-BA4A-E6846A81C9FA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03EC3A-DA42-4A25-8F9B-35BB5BAD2CB6}"/>
              </a:ext>
            </a:extLst>
          </p:cNvPr>
          <p:cNvSpPr txBox="1"/>
          <p:nvPr/>
        </p:nvSpPr>
        <p:spPr>
          <a:xfrm>
            <a:off x="2634343" y="1622699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Enter the predictor variable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D1CEDC-2573-405A-B5D1-565F907279C5}"/>
              </a:ext>
            </a:extLst>
          </p:cNvPr>
          <p:cNvSpPr txBox="1"/>
          <p:nvPr/>
        </p:nvSpPr>
        <p:spPr>
          <a:xfrm>
            <a:off x="2634343" y="2221413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Enter the favorable Class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54ADDF-F033-4E18-B535-FB63B966CB14}"/>
              </a:ext>
            </a:extLst>
          </p:cNvPr>
          <p:cNvSpPr txBox="1"/>
          <p:nvPr/>
        </p:nvSpPr>
        <p:spPr>
          <a:xfrm>
            <a:off x="2634343" y="2820127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Enter the sensitive variable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83C836-A760-404D-8217-A9AC8F7C3F6D}"/>
              </a:ext>
            </a:extLst>
          </p:cNvPr>
          <p:cNvSpPr txBox="1"/>
          <p:nvPr/>
        </p:nvSpPr>
        <p:spPr>
          <a:xfrm>
            <a:off x="2634343" y="3418841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Enter the fairness threshold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38A583-9BDC-4691-811B-5FA21840C185}"/>
              </a:ext>
            </a:extLst>
          </p:cNvPr>
          <p:cNvSpPr txBox="1"/>
          <p:nvPr/>
        </p:nvSpPr>
        <p:spPr>
          <a:xfrm>
            <a:off x="6977743" y="1622699"/>
            <a:ext cx="2579907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Dropdown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9F8223-BCA5-402F-A365-4F7403514FBE}"/>
              </a:ext>
            </a:extLst>
          </p:cNvPr>
          <p:cNvSpPr txBox="1"/>
          <p:nvPr/>
        </p:nvSpPr>
        <p:spPr>
          <a:xfrm>
            <a:off x="6977742" y="2221413"/>
            <a:ext cx="2579907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Dropdown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49DBF0-804E-49B3-984D-0A6337DF3562}"/>
              </a:ext>
            </a:extLst>
          </p:cNvPr>
          <p:cNvSpPr txBox="1"/>
          <p:nvPr/>
        </p:nvSpPr>
        <p:spPr>
          <a:xfrm>
            <a:off x="6977741" y="2820490"/>
            <a:ext cx="2579907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Dropdown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8F2D6D-6792-461D-B6CA-EA537ADEC064}"/>
              </a:ext>
            </a:extLst>
          </p:cNvPr>
          <p:cNvSpPr txBox="1"/>
          <p:nvPr/>
        </p:nvSpPr>
        <p:spPr>
          <a:xfrm>
            <a:off x="6977741" y="3430090"/>
            <a:ext cx="2579907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Slider/Dropdown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88F146-8AD3-44FE-B5B3-B3BE1F688184}"/>
              </a:ext>
            </a:extLst>
          </p:cNvPr>
          <p:cNvSpPr txBox="1"/>
          <p:nvPr/>
        </p:nvSpPr>
        <p:spPr>
          <a:xfrm>
            <a:off x="4409440" y="1054408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Fairness Estimator</a:t>
            </a:r>
          </a:p>
        </p:txBody>
      </p:sp>
    </p:spTree>
    <p:extLst>
      <p:ext uri="{BB962C8B-B14F-4D97-AF65-F5344CB8AC3E}">
        <p14:creationId xmlns:p14="http://schemas.microsoft.com/office/powerpoint/2010/main" val="31588097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D833AC-74E2-44B0-8278-3C74F35A1FE3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7E883-BA60-41F0-B1D1-1D2E51D7AA68}"/>
              </a:ext>
            </a:extLst>
          </p:cNvPr>
          <p:cNvSpPr txBox="1"/>
          <p:nvPr/>
        </p:nvSpPr>
        <p:spPr>
          <a:xfrm>
            <a:off x="2634343" y="1622699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Enter the predictor variable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7BD1A5-89EE-4A1D-BF38-4BAEF9A556BC}"/>
              </a:ext>
            </a:extLst>
          </p:cNvPr>
          <p:cNvSpPr txBox="1"/>
          <p:nvPr/>
        </p:nvSpPr>
        <p:spPr>
          <a:xfrm>
            <a:off x="2634343" y="2221413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Enter the favorable Class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CA737-F1D8-4584-A1F5-61B00642F933}"/>
              </a:ext>
            </a:extLst>
          </p:cNvPr>
          <p:cNvSpPr txBox="1"/>
          <p:nvPr/>
        </p:nvSpPr>
        <p:spPr>
          <a:xfrm>
            <a:off x="2634343" y="2820127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Enter the sensitive variable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0CCB50-9B35-42EB-9FC5-FB2A68B177FC}"/>
              </a:ext>
            </a:extLst>
          </p:cNvPr>
          <p:cNvSpPr txBox="1"/>
          <p:nvPr/>
        </p:nvSpPr>
        <p:spPr>
          <a:xfrm>
            <a:off x="2634343" y="3418841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Enter the fairness threshold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5ABCFA-B3B9-4EA0-84CC-67A747C946D2}"/>
              </a:ext>
            </a:extLst>
          </p:cNvPr>
          <p:cNvSpPr txBox="1"/>
          <p:nvPr/>
        </p:nvSpPr>
        <p:spPr>
          <a:xfrm>
            <a:off x="6977743" y="1622699"/>
            <a:ext cx="2579907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Income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16B0AD-7585-4D5A-A87E-9333A27DB0B5}"/>
              </a:ext>
            </a:extLst>
          </p:cNvPr>
          <p:cNvSpPr txBox="1"/>
          <p:nvPr/>
        </p:nvSpPr>
        <p:spPr>
          <a:xfrm>
            <a:off x="6977742" y="2221413"/>
            <a:ext cx="2579907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&gt;50k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0D8C4D-AD35-4A4A-91A5-1970DCE588FA}"/>
              </a:ext>
            </a:extLst>
          </p:cNvPr>
          <p:cNvSpPr txBox="1"/>
          <p:nvPr/>
        </p:nvSpPr>
        <p:spPr>
          <a:xfrm>
            <a:off x="6977741" y="2820490"/>
            <a:ext cx="2579907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Race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FEAE5D-5711-43DA-9E83-DDEC79E3EFAC}"/>
              </a:ext>
            </a:extLst>
          </p:cNvPr>
          <p:cNvSpPr txBox="1"/>
          <p:nvPr/>
        </p:nvSpPr>
        <p:spPr>
          <a:xfrm>
            <a:off x="6977741" y="3430090"/>
            <a:ext cx="2579907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0.1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2110F78-BFE2-4CAD-986C-96AD23EA7A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4" t="38004" r="37418" b="49932"/>
          <a:stretch/>
        </p:blipFill>
        <p:spPr>
          <a:xfrm>
            <a:off x="1018086" y="4635285"/>
            <a:ext cx="10155827" cy="14742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AB6C1A-9647-4F06-B700-2D3D48F6D079}"/>
              </a:ext>
            </a:extLst>
          </p:cNvPr>
          <p:cNvSpPr txBox="1"/>
          <p:nvPr/>
        </p:nvSpPr>
        <p:spPr>
          <a:xfrm>
            <a:off x="4653641" y="3974868"/>
            <a:ext cx="2579908" cy="584775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50000"/>
                  </a:schemeClr>
                </a:solidFill>
              </a:rPr>
              <a:t>Fairness Table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9BC3DD-8DF9-47CE-8788-8B0034E8E6AE}"/>
              </a:ext>
            </a:extLst>
          </p:cNvPr>
          <p:cNvSpPr txBox="1"/>
          <p:nvPr/>
        </p:nvSpPr>
        <p:spPr>
          <a:xfrm>
            <a:off x="4409440" y="1054408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Fairness Estimator</a:t>
            </a:r>
          </a:p>
        </p:txBody>
      </p:sp>
    </p:spTree>
    <p:extLst>
      <p:ext uri="{BB962C8B-B14F-4D97-AF65-F5344CB8AC3E}">
        <p14:creationId xmlns:p14="http://schemas.microsoft.com/office/powerpoint/2010/main" val="1652325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6674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D2DB58-0B52-4341-ABA9-EC99280EF8BF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9C11A5-926B-4D3A-8107-7F37EE824138}"/>
              </a:ext>
            </a:extLst>
          </p:cNvPr>
          <p:cNvSpPr txBox="1"/>
          <p:nvPr/>
        </p:nvSpPr>
        <p:spPr>
          <a:xfrm>
            <a:off x="2405743" y="1054408"/>
            <a:ext cx="731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AIX Tool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085EC6-0AA3-454D-96BC-0C8DBD973402}"/>
              </a:ext>
            </a:extLst>
          </p:cNvPr>
          <p:cNvSpPr txBox="1"/>
          <p:nvPr/>
        </p:nvSpPr>
        <p:spPr>
          <a:xfrm>
            <a:off x="2547258" y="3341917"/>
            <a:ext cx="7075714" cy="1107996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6">
                    <a:lumMod val="50000"/>
                  </a:schemeClr>
                </a:solidFill>
              </a:rPr>
              <a:t>Model Explainer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60D57A-7305-44D0-A55E-75A14E460760}"/>
              </a:ext>
            </a:extLst>
          </p:cNvPr>
          <p:cNvSpPr txBox="1"/>
          <p:nvPr/>
        </p:nvSpPr>
        <p:spPr>
          <a:xfrm>
            <a:off x="2547258" y="4925426"/>
            <a:ext cx="7075714" cy="1107996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6">
                    <a:lumMod val="50000"/>
                  </a:schemeClr>
                </a:solidFill>
              </a:rPr>
              <a:t>Fairness Estimator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D96D49-65BB-4E4D-9BA4-69CD71EB59C4}"/>
              </a:ext>
            </a:extLst>
          </p:cNvPr>
          <p:cNvSpPr txBox="1"/>
          <p:nvPr/>
        </p:nvSpPr>
        <p:spPr>
          <a:xfrm>
            <a:off x="4789713" y="2503996"/>
            <a:ext cx="3918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Select a module</a:t>
            </a:r>
          </a:p>
        </p:txBody>
      </p:sp>
    </p:spTree>
    <p:extLst>
      <p:ext uri="{BB962C8B-B14F-4D97-AF65-F5344CB8AC3E}">
        <p14:creationId xmlns:p14="http://schemas.microsoft.com/office/powerpoint/2010/main" val="394019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D2DB58-0B52-4341-ABA9-EC99280EF8BF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9C11A5-926B-4D3A-8107-7F37EE824138}"/>
              </a:ext>
            </a:extLst>
          </p:cNvPr>
          <p:cNvSpPr txBox="1"/>
          <p:nvPr/>
        </p:nvSpPr>
        <p:spPr>
          <a:xfrm>
            <a:off x="2405743" y="1054408"/>
            <a:ext cx="731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AIX Tool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085EC6-0AA3-454D-96BC-0C8DBD973402}"/>
              </a:ext>
            </a:extLst>
          </p:cNvPr>
          <p:cNvSpPr txBox="1"/>
          <p:nvPr/>
        </p:nvSpPr>
        <p:spPr>
          <a:xfrm>
            <a:off x="2547258" y="3341917"/>
            <a:ext cx="7075714" cy="110799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Model Explainer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60D57A-7305-44D0-A55E-75A14E460760}"/>
              </a:ext>
            </a:extLst>
          </p:cNvPr>
          <p:cNvSpPr txBox="1"/>
          <p:nvPr/>
        </p:nvSpPr>
        <p:spPr>
          <a:xfrm>
            <a:off x="2547258" y="4925426"/>
            <a:ext cx="7075714" cy="1107996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6">
                    <a:lumMod val="50000"/>
                  </a:schemeClr>
                </a:solidFill>
              </a:rPr>
              <a:t>Fairness Estimator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D96D49-65BB-4E4D-9BA4-69CD71EB59C4}"/>
              </a:ext>
            </a:extLst>
          </p:cNvPr>
          <p:cNvSpPr txBox="1"/>
          <p:nvPr/>
        </p:nvSpPr>
        <p:spPr>
          <a:xfrm>
            <a:off x="4789713" y="2503996"/>
            <a:ext cx="3918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Select a module</a:t>
            </a:r>
          </a:p>
        </p:txBody>
      </p:sp>
    </p:spTree>
    <p:extLst>
      <p:ext uri="{BB962C8B-B14F-4D97-AF65-F5344CB8AC3E}">
        <p14:creationId xmlns:p14="http://schemas.microsoft.com/office/powerpoint/2010/main" val="240203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D2DB58-0B52-4341-ABA9-EC99280EF8BF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B88E0C1E-5CE0-4F24-8876-ACB930FFC71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47C8D2-7F3F-425C-9F68-D7028829B3F3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F95D676-164C-4DDC-938B-9FC987C8783C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C8B03D6-B351-497E-9BE1-B73EF52C5C1A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9C11A5-926B-4D3A-8107-7F37EE824138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085EC6-0AA3-454D-96BC-0C8DBD973402}"/>
              </a:ext>
            </a:extLst>
          </p:cNvPr>
          <p:cNvSpPr txBox="1"/>
          <p:nvPr/>
        </p:nvSpPr>
        <p:spPr>
          <a:xfrm>
            <a:off x="3363686" y="3429000"/>
            <a:ext cx="5486400" cy="1200329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6">
                    <a:lumMod val="50000"/>
                  </a:schemeClr>
                </a:solidFill>
              </a:rPr>
              <a:t>Choose a functionality to explore</a:t>
            </a:r>
          </a:p>
        </p:txBody>
      </p:sp>
    </p:spTree>
    <p:extLst>
      <p:ext uri="{BB962C8B-B14F-4D97-AF65-F5344CB8AC3E}">
        <p14:creationId xmlns:p14="http://schemas.microsoft.com/office/powerpoint/2010/main" val="2137918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D2DB58-0B52-4341-ABA9-EC99280EF8BF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B88E0C1E-5CE0-4F24-8876-ACB930FFC71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47C8D2-7F3F-425C-9F68-D7028829B3F3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F95D676-164C-4DDC-938B-9FC987C8783C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C8B03D6-B351-497E-9BE1-B73EF52C5C1A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9C11A5-926B-4D3A-8107-7F37EE824138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60D9B3E-DACE-4A3B-8B00-71B5AEF4C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8" t="32593" r="26416" b="5038"/>
          <a:stretch/>
        </p:blipFill>
        <p:spPr>
          <a:xfrm>
            <a:off x="6101803" y="2817222"/>
            <a:ext cx="4871295" cy="33658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085EC6-0AA3-454D-96BC-0C8DBD973402}"/>
              </a:ext>
            </a:extLst>
          </p:cNvPr>
          <p:cNvSpPr txBox="1"/>
          <p:nvPr/>
        </p:nvSpPr>
        <p:spPr>
          <a:xfrm>
            <a:off x="674919" y="3460931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Class wise feature contribution 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6C336E-BB4A-4B0F-8DC9-33DFF12EE887}"/>
              </a:ext>
            </a:extLst>
          </p:cNvPr>
          <p:cNvSpPr txBox="1"/>
          <p:nvPr/>
        </p:nvSpPr>
        <p:spPr>
          <a:xfrm>
            <a:off x="674918" y="3876041"/>
            <a:ext cx="3962401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Class wise feature contribution off</a:t>
            </a:r>
          </a:p>
        </p:txBody>
      </p:sp>
    </p:spTree>
    <p:extLst>
      <p:ext uri="{BB962C8B-B14F-4D97-AF65-F5344CB8AC3E}">
        <p14:creationId xmlns:p14="http://schemas.microsoft.com/office/powerpoint/2010/main" val="525465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D2DB58-0B52-4341-ABA9-EC99280EF8BF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B88E0C1E-5CE0-4F24-8876-ACB930FFC71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47C8D2-7F3F-425C-9F68-D7028829B3F3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F95D676-164C-4DDC-938B-9FC987C8783C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C8B03D6-B351-497E-9BE1-B73EF52C5C1A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9C11A5-926B-4D3A-8107-7F37EE824138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085EC6-0AA3-454D-96BC-0C8DBD973402}"/>
              </a:ext>
            </a:extLst>
          </p:cNvPr>
          <p:cNvSpPr txBox="1"/>
          <p:nvPr/>
        </p:nvSpPr>
        <p:spPr>
          <a:xfrm>
            <a:off x="674919" y="3460931"/>
            <a:ext cx="3962401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Class wise feature contribution 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6C336E-BB4A-4B0F-8DC9-33DFF12EE887}"/>
              </a:ext>
            </a:extLst>
          </p:cNvPr>
          <p:cNvSpPr txBox="1"/>
          <p:nvPr/>
        </p:nvSpPr>
        <p:spPr>
          <a:xfrm>
            <a:off x="674918" y="3876041"/>
            <a:ext cx="3962401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Class wise feature contribution off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84765D-64A2-49CA-B031-1A916B9FA5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93" t="22107" r="22679" b="8095"/>
          <a:stretch/>
        </p:blipFill>
        <p:spPr>
          <a:xfrm>
            <a:off x="6118830" y="2810635"/>
            <a:ext cx="4886631" cy="335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687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6AE7959-269B-4E5D-ABDC-64B5548C6CED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EEC224F-15DE-4855-94EB-F75172E6A7BA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84D136D8-2B25-43C1-92D5-8109F1034BFF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F957CB51-E8F0-4837-94A8-C8F0F5A71489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D81956C-5E54-4C5A-B507-05DA9871F07D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C62CB0-D32B-4211-A323-128ACAAB6027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F48DA3-30B6-4F36-8E64-9B76C59AD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45" t="26549" r="28885" b="7230"/>
          <a:stretch/>
        </p:blipFill>
        <p:spPr>
          <a:xfrm>
            <a:off x="6096000" y="2787650"/>
            <a:ext cx="4945743" cy="334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646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89447A-D5F5-44E9-A574-821602C2E364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3705E4B0-8FBD-4D77-9D68-A7C9E9F84FC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E6D4773-C546-4BF6-A4A7-3AE8003AB9BC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9B4C31-EFC2-46C7-A956-09A68D2496E1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0B09BD4-575F-439B-996E-8A0806576BFF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EEAC-10B5-480B-879D-3181D05AA629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31ECEC-CAD6-4413-9759-1025267CD43B}"/>
              </a:ext>
            </a:extLst>
          </p:cNvPr>
          <p:cNvSpPr txBox="1"/>
          <p:nvPr/>
        </p:nvSpPr>
        <p:spPr>
          <a:xfrm>
            <a:off x="674920" y="2840443"/>
            <a:ext cx="1785252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Interactions 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04986C-C26D-41E9-A952-68C5325439D0}"/>
              </a:ext>
            </a:extLst>
          </p:cNvPr>
          <p:cNvSpPr txBox="1"/>
          <p:nvPr/>
        </p:nvSpPr>
        <p:spPr>
          <a:xfrm>
            <a:off x="2624188" y="2852056"/>
            <a:ext cx="1785252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Interactions off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397558-DD9B-41B0-AD87-2FE5CD07A37D}"/>
              </a:ext>
            </a:extLst>
          </p:cNvPr>
          <p:cNvSpPr txBox="1"/>
          <p:nvPr/>
        </p:nvSpPr>
        <p:spPr>
          <a:xfrm>
            <a:off x="4966635" y="2852056"/>
            <a:ext cx="2665480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Select Feature dropdown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B09B75-1B83-4BBA-B379-3C3F5B21DB20}"/>
              </a:ext>
            </a:extLst>
          </p:cNvPr>
          <p:cNvSpPr txBox="1"/>
          <p:nvPr/>
        </p:nvSpPr>
        <p:spPr>
          <a:xfrm>
            <a:off x="7924610" y="2840410"/>
            <a:ext cx="266548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Select Interaction Feature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BCE211-AA61-4454-8319-299C804A66D0}"/>
              </a:ext>
            </a:extLst>
          </p:cNvPr>
          <p:cNvSpPr txBox="1"/>
          <p:nvPr/>
        </p:nvSpPr>
        <p:spPr>
          <a:xfrm>
            <a:off x="4961654" y="3224162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Credit_Amount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8548E4-7D1E-4F52-88B0-A95D7CA2D395}"/>
              </a:ext>
            </a:extLst>
          </p:cNvPr>
          <p:cNvSpPr txBox="1"/>
          <p:nvPr/>
        </p:nvSpPr>
        <p:spPr>
          <a:xfrm>
            <a:off x="4961654" y="3603551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Duration_of_Credit_Mnth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9CDFB3-62B1-4C57-B2A5-8578F191F419}"/>
              </a:ext>
            </a:extLst>
          </p:cNvPr>
          <p:cNvSpPr txBox="1"/>
          <p:nvPr/>
        </p:nvSpPr>
        <p:spPr>
          <a:xfrm>
            <a:off x="4961654" y="3983341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Age_in_years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5538FC-8514-40F6-B1A8-509417BDE6C8}"/>
              </a:ext>
            </a:extLst>
          </p:cNvPr>
          <p:cNvSpPr txBox="1"/>
          <p:nvPr/>
        </p:nvSpPr>
        <p:spPr>
          <a:xfrm>
            <a:off x="4961654" y="4363131"/>
            <a:ext cx="2665480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Marital_Status</a:t>
            </a:r>
          </a:p>
        </p:txBody>
      </p:sp>
    </p:spTree>
    <p:extLst>
      <p:ext uri="{BB962C8B-B14F-4D97-AF65-F5344CB8AC3E}">
        <p14:creationId xmlns:p14="http://schemas.microsoft.com/office/powerpoint/2010/main" val="2024372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89447A-D5F5-44E9-A574-821602C2E364}"/>
              </a:ext>
            </a:extLst>
          </p:cNvPr>
          <p:cNvSpPr/>
          <p:nvPr/>
        </p:nvSpPr>
        <p:spPr>
          <a:xfrm>
            <a:off x="375920" y="833120"/>
            <a:ext cx="11308080" cy="55473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3705E4B0-8FBD-4D77-9D68-A7C9E9F84FCB}"/>
              </a:ext>
            </a:extLst>
          </p:cNvPr>
          <p:cNvSpPr txBox="1">
            <a:spLocks/>
          </p:cNvSpPr>
          <p:nvPr/>
        </p:nvSpPr>
        <p:spPr>
          <a:xfrm>
            <a:off x="375920" y="1737360"/>
            <a:ext cx="2895599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 w="57150"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Summary/Global Feature Importance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E6D4773-C546-4BF6-A4A7-3AE8003AB9BC}"/>
              </a:ext>
            </a:extLst>
          </p:cNvPr>
          <p:cNvSpPr txBox="1">
            <a:spLocks/>
          </p:cNvSpPr>
          <p:nvPr/>
        </p:nvSpPr>
        <p:spPr>
          <a:xfrm>
            <a:off x="3271519" y="1737360"/>
            <a:ext cx="2895598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Violin Plot/Global Feature Interactions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9B4C31-EFC2-46C7-A956-09A68D2496E1}"/>
              </a:ext>
            </a:extLst>
          </p:cNvPr>
          <p:cNvSpPr txBox="1">
            <a:spLocks/>
          </p:cNvSpPr>
          <p:nvPr/>
        </p:nvSpPr>
        <p:spPr>
          <a:xfrm>
            <a:off x="6167117" y="1737360"/>
            <a:ext cx="2804160" cy="873760"/>
          </a:xfrm>
          <a:prstGeom prst="homePlate">
            <a:avLst>
              <a:gd name="adj" fmla="val 22028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PDP Plots/Inter feature dependencies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0B09BD4-575F-439B-996E-8A0806576BFF}"/>
              </a:ext>
            </a:extLst>
          </p:cNvPr>
          <p:cNvSpPr txBox="1">
            <a:spLocks/>
          </p:cNvSpPr>
          <p:nvPr/>
        </p:nvSpPr>
        <p:spPr>
          <a:xfrm>
            <a:off x="9001760" y="1737360"/>
            <a:ext cx="2753360" cy="873760"/>
          </a:xfrm>
          <a:prstGeom prst="homePlate">
            <a:avLst>
              <a:gd name="adj" fmla="val 22028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lIns="88900" tIns="88900" rIns="88900" bIns="88900"/>
          <a:lstStyle>
            <a:lvl1pPr marL="0" indent="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def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4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2pPr>
            <a:lvl3pPr marL="36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3pPr>
            <a:lvl4pPr marL="540000" indent="-180000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•"/>
              <a:defRPr lang="en-US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4pPr>
            <a:lvl5pPr marL="720000" indent="-179388" algn="l" defTabSz="957263" rtl="0" eaLnBrk="1" fontAlgn="base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charset="0"/>
              <a:buChar char="‒"/>
              <a:defRPr lang="en-GB" sz="1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5pPr>
            <a:lvl6pPr marL="90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859512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Arial" pitchFamily="34" charset="0"/>
              <a:buChar char="‒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ct val="80000"/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charset="0"/>
              </a:rPr>
              <a:t>Force Plot/Local Feature Interactions</a:t>
            </a:r>
          </a:p>
          <a:p>
            <a:pPr algn="ctr">
              <a:buClr>
                <a:srgbClr val="000000"/>
              </a:buClr>
              <a:buSzPct val="80000"/>
            </a:pPr>
            <a:endParaRPr lang="en-US" sz="1600" dirty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EEAC-10B5-480B-879D-3181D05AA629}"/>
              </a:ext>
            </a:extLst>
          </p:cNvPr>
          <p:cNvSpPr txBox="1"/>
          <p:nvPr/>
        </p:nvSpPr>
        <p:spPr>
          <a:xfrm>
            <a:off x="4409440" y="1054408"/>
            <a:ext cx="306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Explainer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31ECEC-CAD6-4413-9759-1025267CD43B}"/>
              </a:ext>
            </a:extLst>
          </p:cNvPr>
          <p:cNvSpPr txBox="1"/>
          <p:nvPr/>
        </p:nvSpPr>
        <p:spPr>
          <a:xfrm>
            <a:off x="674920" y="2840443"/>
            <a:ext cx="1785252" cy="369332"/>
          </a:xfrm>
          <a:prstGeom prst="rect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Interactions 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04986C-C26D-41E9-A952-68C5325439D0}"/>
              </a:ext>
            </a:extLst>
          </p:cNvPr>
          <p:cNvSpPr txBox="1"/>
          <p:nvPr/>
        </p:nvSpPr>
        <p:spPr>
          <a:xfrm>
            <a:off x="2624188" y="2852056"/>
            <a:ext cx="1785252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Interactions off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397558-DD9B-41B0-AD87-2FE5CD07A37D}"/>
              </a:ext>
            </a:extLst>
          </p:cNvPr>
          <p:cNvSpPr txBox="1"/>
          <p:nvPr/>
        </p:nvSpPr>
        <p:spPr>
          <a:xfrm>
            <a:off x="4966635" y="2852056"/>
            <a:ext cx="2665480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Credit_Amount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B09B75-1B83-4BBA-B379-3C3F5B21DB20}"/>
              </a:ext>
            </a:extLst>
          </p:cNvPr>
          <p:cNvSpPr txBox="1"/>
          <p:nvPr/>
        </p:nvSpPr>
        <p:spPr>
          <a:xfrm>
            <a:off x="7924610" y="2840410"/>
            <a:ext cx="266548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Select Interaction Feature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49E1117-ED4E-4D66-8246-6B0E896409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31" t="41587" r="44643" b="20477"/>
          <a:stretch/>
        </p:blipFill>
        <p:spPr>
          <a:xfrm>
            <a:off x="674920" y="3430359"/>
            <a:ext cx="3989971" cy="260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664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4500</TotalTime>
  <Words>570</Words>
  <Application>Microsoft Office PowerPoint</Application>
  <PresentationFormat>Widescreen</PresentationFormat>
  <Paragraphs>142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Deloitte Touche Tohmatsu Services,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Kesh, Sreemanta</dc:creator>
  <cp:lastModifiedBy>Kesh, Sreemanta</cp:lastModifiedBy>
  <cp:revision>30</cp:revision>
  <dcterms:created xsi:type="dcterms:W3CDTF">2020-09-10T07:51:00Z</dcterms:created>
  <dcterms:modified xsi:type="dcterms:W3CDTF">2021-01-20T13:01:22Z</dcterms:modified>
</cp:coreProperties>
</file>

<file path=docProps/thumbnail.jpeg>
</file>